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674733261212687"/>
          <c:y val="4.7555352928265425E-2"/>
          <c:w val="0.51168325598997666"/>
          <c:h val="0.7887080974742644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госпошлина в суд</c:v>
                </c:pt>
              </c:strCache>
            </c:strRef>
          </c:tx>
          <c:spPr>
            <a:ln>
              <a:solidFill>
                <a:schemeClr val="accent3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strRef>
              <c:f>Лист1!$A$2:$A$5</c:f>
              <c:strCache>
                <c:ptCount val="4"/>
                <c:pt idx="0">
                  <c:v>10млн</c:v>
                </c:pt>
                <c:pt idx="1">
                  <c:v>20млн</c:v>
                </c:pt>
                <c:pt idx="2">
                  <c:v>30млн</c:v>
                </c:pt>
                <c:pt idx="3">
                  <c:v>40млн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300000</c:v>
                </c:pt>
                <c:pt idx="1">
                  <c:v>600000</c:v>
                </c:pt>
                <c:pt idx="2">
                  <c:v>900000</c:v>
                </c:pt>
                <c:pt idx="3">
                  <c:v>1200000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арбитражный сбор</c:v>
                </c:pt>
              </c:strCache>
            </c:strRef>
          </c:tx>
          <c:marker>
            <c:symbol val="none"/>
          </c:marker>
          <c:cat>
            <c:strRef>
              <c:f>Лист1!$A$2:$A$5</c:f>
              <c:strCache>
                <c:ptCount val="4"/>
                <c:pt idx="0">
                  <c:v>10млн</c:v>
                </c:pt>
                <c:pt idx="1">
                  <c:v>20млн</c:v>
                </c:pt>
                <c:pt idx="2">
                  <c:v>30млн</c:v>
                </c:pt>
                <c:pt idx="3">
                  <c:v>40млн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170000</c:v>
                </c:pt>
                <c:pt idx="1">
                  <c:v>270000</c:v>
                </c:pt>
                <c:pt idx="2">
                  <c:v>320000</c:v>
                </c:pt>
                <c:pt idx="3">
                  <c:v>370000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08576"/>
        <c:axId val="9210112"/>
      </c:lineChart>
      <c:catAx>
        <c:axId val="9208576"/>
        <c:scaling>
          <c:orientation val="minMax"/>
        </c:scaling>
        <c:delete val="0"/>
        <c:axPos val="b"/>
        <c:numFmt formatCode="_(* #,##0_);_(* \(#,##0\);_(* &quot;-&quot;_);_(@_)" sourceLinked="0"/>
        <c:majorTickMark val="out"/>
        <c:minorTickMark val="none"/>
        <c:tickLblPos val="nextTo"/>
        <c:crossAx val="9210112"/>
        <c:crosses val="autoZero"/>
        <c:auto val="1"/>
        <c:lblAlgn val="ctr"/>
        <c:lblOffset val="100"/>
        <c:noMultiLvlLbl val="0"/>
      </c:catAx>
      <c:valAx>
        <c:axId val="9210112"/>
        <c:scaling>
          <c:orientation val="minMax"/>
          <c:max val="1200000"/>
          <c:min val="0"/>
        </c:scaling>
        <c:delete val="0"/>
        <c:axPos val="l"/>
        <c:majorGridlines/>
        <c:numFmt formatCode="_(* #,##0_);_(* \(#,##0\);_(* &quot;-&quot;_);_(@_)" sourceLinked="0"/>
        <c:majorTickMark val="out"/>
        <c:minorTickMark val="none"/>
        <c:tickLblPos val="nextTo"/>
        <c:crossAx val="9208576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ru-RU"/>
          </a:p>
        </c:txPr>
      </c:legendEntry>
      <c:layout>
        <c:manualLayout>
          <c:xMode val="edge"/>
          <c:yMode val="edge"/>
          <c:x val="0.73526959421901061"/>
          <c:y val="0.40758411666996353"/>
          <c:w val="0.2547311458836905"/>
          <c:h val="0.2278486672212572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December 11,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December 11,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December 11,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December 11,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December 11, 2017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December 11,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December 11, 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December 11, 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December 11, 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December 11,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December 11,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December 11,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2400" dirty="0" smtClean="0"/>
              <a:t>      </a:t>
            </a:r>
            <a:r>
              <a:rPr lang="ru-RU" sz="3200" dirty="0" smtClean="0">
                <a:latin typeface="+mn-lt"/>
              </a:rPr>
              <a:t>Арбитраж </a:t>
            </a:r>
            <a:br>
              <a:rPr lang="ru-RU" sz="3200" dirty="0" smtClean="0">
                <a:latin typeface="+mn-lt"/>
              </a:rPr>
            </a:br>
            <a:r>
              <a:rPr lang="ru-RU" sz="3200" dirty="0" smtClean="0">
                <a:latin typeface="+mn-lt"/>
              </a:rPr>
              <a:t>при </a:t>
            </a:r>
            <a:r>
              <a:rPr lang="ru-RU" sz="3200" dirty="0">
                <a:latin typeface="+mn-lt"/>
              </a:rPr>
              <a:t>ОЮЛ </a:t>
            </a:r>
            <a:r>
              <a:rPr lang="ru-RU" sz="3200" dirty="0" smtClean="0">
                <a:latin typeface="+mn-lt"/>
              </a:rPr>
              <a:t/>
            </a:r>
            <a:br>
              <a:rPr lang="ru-RU" sz="3200" dirty="0" smtClean="0">
                <a:latin typeface="+mn-lt"/>
              </a:rPr>
            </a:br>
            <a:r>
              <a:rPr lang="ru-RU" sz="3200" dirty="0" smtClean="0">
                <a:latin typeface="+mn-lt"/>
              </a:rPr>
              <a:t>«</a:t>
            </a:r>
            <a:r>
              <a:rPr lang="ru-RU" sz="3200" dirty="0">
                <a:latin typeface="+mn-lt"/>
              </a:rPr>
              <a:t>Союз предпринимателей Казахстана»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8147248" cy="1436712"/>
          </a:xfrm>
        </p:spPr>
        <p:txBody>
          <a:bodyPr>
            <a:normAutofit/>
          </a:bodyPr>
          <a:lstStyle/>
          <a:p>
            <a:r>
              <a:rPr lang="ru-RU" sz="1400" i="1" dirty="0">
                <a:latin typeface="Candara" panose="020E0502030303020204" pitchFamily="34" charset="0"/>
              </a:rPr>
              <a:t>Краткое описание и преимущества применения арбитражной </a:t>
            </a:r>
            <a:r>
              <a:rPr lang="ru-RU" sz="1400" i="1" dirty="0" smtClean="0">
                <a:solidFill>
                  <a:srgbClr val="FF0000"/>
                </a:solidFill>
                <a:latin typeface="Candara" panose="020E0502030303020204" pitchFamily="34" charset="0"/>
              </a:rPr>
              <a:t>оговорки</a:t>
            </a:r>
          </a:p>
          <a:p>
            <a:endParaRPr lang="ru-RU" sz="1400" i="1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endParaRPr lang="ru-RU" sz="1400" i="1" dirty="0" smtClean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pPr algn="r"/>
            <a:r>
              <a:rPr lang="en-US" sz="1400" i="1" dirty="0" smtClean="0">
                <a:solidFill>
                  <a:srgbClr val="FF0000"/>
                </a:solidFill>
                <a:latin typeface="Candara" panose="020E0502030303020204" pitchFamily="34" charset="0"/>
              </a:rPr>
              <a:t>leaubk.com</a:t>
            </a:r>
            <a:endParaRPr lang="ru-RU" sz="1400" i="1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813" y="1530925"/>
            <a:ext cx="482795" cy="44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562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204864"/>
            <a:ext cx="3456384" cy="3456384"/>
          </a:xfrm>
        </p:spPr>
        <p:txBody>
          <a:bodyPr/>
          <a:lstStyle/>
          <a:p>
            <a:r>
              <a:rPr lang="ru-RU" sz="1600" i="1" cap="none" dirty="0" smtClean="0">
                <a:latin typeface="Candara" panose="020E0502030303020204" pitchFamily="34" charset="0"/>
              </a:rPr>
              <a:t>Наши </a:t>
            </a:r>
            <a:r>
              <a:rPr lang="ru-RU" sz="1600" i="1" cap="none" dirty="0">
                <a:latin typeface="Candara" panose="020E0502030303020204" pitchFamily="34" charset="0"/>
              </a:rPr>
              <a:t>контакты:</a:t>
            </a:r>
            <a:br>
              <a:rPr lang="ru-RU" sz="1600" i="1" cap="none" dirty="0">
                <a:latin typeface="Candara" panose="020E0502030303020204" pitchFamily="34" charset="0"/>
              </a:rPr>
            </a:br>
            <a:r>
              <a:rPr lang="ru-RU" sz="1600" i="1" cap="none" dirty="0">
                <a:latin typeface="Candara" panose="020E0502030303020204" pitchFamily="34" charset="0"/>
              </a:rPr>
              <a:t/>
            </a:r>
            <a:br>
              <a:rPr lang="ru-RU" sz="1600" i="1" cap="none" dirty="0">
                <a:latin typeface="Candara" panose="020E0502030303020204" pitchFamily="34" charset="0"/>
              </a:rPr>
            </a:br>
            <a:r>
              <a:rPr lang="ru-RU" sz="1600" i="1" cap="none" dirty="0">
                <a:latin typeface="Candara" panose="020E0502030303020204" pitchFamily="34" charset="0"/>
              </a:rPr>
              <a:t>010001, г. Астана, пр. </a:t>
            </a:r>
            <a:r>
              <a:rPr lang="ru-RU" sz="1600" i="1" cap="none" dirty="0" err="1">
                <a:latin typeface="Candara" panose="020E0502030303020204" pitchFamily="34" charset="0"/>
              </a:rPr>
              <a:t>Кабанбай</a:t>
            </a:r>
            <a:r>
              <a:rPr lang="ru-RU" sz="1600" i="1" cap="none" dirty="0">
                <a:latin typeface="Candara" panose="020E0502030303020204" pitchFamily="34" charset="0"/>
              </a:rPr>
              <a:t> батыра, дом 6/1, бизнес центр </a:t>
            </a:r>
            <a:r>
              <a:rPr lang="ru-RU" sz="1600" i="1" cap="none" dirty="0" smtClean="0">
                <a:latin typeface="Candara" panose="020E0502030303020204" pitchFamily="34" charset="0"/>
              </a:rPr>
              <a:t>«Каскад», </a:t>
            </a:r>
            <a:r>
              <a:rPr lang="ru-RU" sz="1600" i="1" cap="none" dirty="0">
                <a:latin typeface="Candara" panose="020E0502030303020204" pitchFamily="34" charset="0"/>
              </a:rPr>
              <a:t>оф. 21/1</a:t>
            </a:r>
            <a:br>
              <a:rPr lang="ru-RU" sz="1600" i="1" cap="none" dirty="0">
                <a:latin typeface="Candara" panose="020E0502030303020204" pitchFamily="34" charset="0"/>
              </a:rPr>
            </a:br>
            <a:r>
              <a:rPr lang="ru-RU" sz="1600" i="1" cap="none" dirty="0">
                <a:latin typeface="Candara" panose="020E0502030303020204" pitchFamily="34" charset="0"/>
              </a:rPr>
              <a:t>телефоны: </a:t>
            </a:r>
            <a:br>
              <a:rPr lang="ru-RU" sz="1600" i="1" cap="none" dirty="0">
                <a:latin typeface="Candara" panose="020E0502030303020204" pitchFamily="34" charset="0"/>
              </a:rPr>
            </a:br>
            <a:r>
              <a:rPr lang="ru-RU" sz="1600" i="1" cap="none" dirty="0">
                <a:latin typeface="Candara" panose="020E0502030303020204" pitchFamily="34" charset="0"/>
              </a:rPr>
              <a:t>+7 (7172) 925 222, </a:t>
            </a:r>
            <a:br>
              <a:rPr lang="ru-RU" sz="1600" i="1" cap="none" dirty="0">
                <a:latin typeface="Candara" panose="020E0502030303020204" pitchFamily="34" charset="0"/>
              </a:rPr>
            </a:br>
            <a:r>
              <a:rPr lang="ru-RU" sz="1600" i="1" cap="none" dirty="0">
                <a:latin typeface="Candara" panose="020E0502030303020204" pitchFamily="34" charset="0"/>
              </a:rPr>
              <a:t>925 558, </a:t>
            </a:r>
            <a:br>
              <a:rPr lang="ru-RU" sz="1600" i="1" cap="none" dirty="0">
                <a:latin typeface="Candara" panose="020E0502030303020204" pitchFamily="34" charset="0"/>
              </a:rPr>
            </a:br>
            <a:r>
              <a:rPr lang="ru-RU" sz="1600" i="1" cap="none" dirty="0">
                <a:latin typeface="Candara" panose="020E0502030303020204" pitchFamily="34" charset="0"/>
              </a:rPr>
              <a:t>925 333</a:t>
            </a:r>
            <a:br>
              <a:rPr lang="ru-RU" sz="1600" i="1" cap="none" dirty="0">
                <a:latin typeface="Candara" panose="020E0502030303020204" pitchFamily="34" charset="0"/>
              </a:rPr>
            </a:br>
            <a:r>
              <a:rPr lang="ru-RU" sz="1600" i="1" cap="none" dirty="0">
                <a:latin typeface="Candara" panose="020E0502030303020204" pitchFamily="34" charset="0"/>
              </a:rPr>
              <a:t>e-</a:t>
            </a:r>
            <a:r>
              <a:rPr lang="ru-RU" sz="1600" i="1" cap="none" dirty="0" err="1">
                <a:latin typeface="Candara" panose="020E0502030303020204" pitchFamily="34" charset="0"/>
              </a:rPr>
              <a:t>mail</a:t>
            </a:r>
            <a:r>
              <a:rPr lang="ru-RU" sz="1600" i="1" cap="none" dirty="0">
                <a:latin typeface="Candara" panose="020E0502030303020204" pitchFamily="34" charset="0"/>
              </a:rPr>
              <a:t>: </a:t>
            </a:r>
            <a:r>
              <a:rPr lang="ru-RU" sz="1600" i="1" cap="none" dirty="0" smtClean="0">
                <a:latin typeface="Candara" panose="020E0502030303020204" pitchFamily="34" charset="0"/>
              </a:rPr>
              <a:t>union.main@gmail.com </a:t>
            </a:r>
            <a:r>
              <a:rPr lang="ru-RU" sz="1600" i="1" cap="none" dirty="0">
                <a:latin typeface="Candara" panose="020E0502030303020204" pitchFamily="34" charset="0"/>
              </a:rPr>
              <a:t/>
            </a:r>
            <a:br>
              <a:rPr lang="ru-RU" sz="1600" i="1" cap="none" dirty="0">
                <a:latin typeface="Candara" panose="020E0502030303020204" pitchFamily="34" charset="0"/>
              </a:rPr>
            </a:br>
            <a:endParaRPr lang="ru-RU" sz="1600" i="1" cap="none" dirty="0">
              <a:latin typeface="Candara" panose="020E0502030303020204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620688"/>
            <a:ext cx="7772400" cy="158417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800" i="1" cap="none" dirty="0" smtClean="0">
                <a:latin typeface="+mn-lt"/>
              </a:rPr>
              <a:t>Более подробно с услугами оказываемыми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800" i="1" cap="none" dirty="0" smtClean="0">
                <a:latin typeface="+mn-lt"/>
              </a:rPr>
              <a:t>ОЮЛ «Союз предпринимателей Казахстана»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800" i="1" cap="none" dirty="0" smtClean="0">
                <a:latin typeface="+mn-lt"/>
              </a:rPr>
              <a:t>можно ознакомится на сайте: http://leaubk.com </a:t>
            </a:r>
            <a:br>
              <a:rPr lang="ru-RU" sz="1800" i="1" cap="none" dirty="0" smtClean="0">
                <a:latin typeface="+mn-lt"/>
              </a:rPr>
            </a:br>
            <a:r>
              <a:rPr lang="ru-RU" sz="1800" i="1" cap="none" dirty="0" smtClean="0">
                <a:latin typeface="+mn-lt"/>
              </a:rPr>
              <a:t>наша страничка на </a:t>
            </a:r>
            <a:r>
              <a:rPr lang="ru-RU" sz="1800" i="1" cap="none" dirty="0" err="1" smtClean="0">
                <a:latin typeface="+mn-lt"/>
              </a:rPr>
              <a:t>Фейсбук</a:t>
            </a:r>
            <a:r>
              <a:rPr lang="ru-RU" sz="1800" i="1" cap="none" dirty="0" smtClean="0">
                <a:latin typeface="+mn-lt"/>
              </a:rPr>
              <a:t>: http://facebook.com/leaubk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ru-RU" sz="1800" i="1" cap="none" dirty="0"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492896"/>
            <a:ext cx="3951287" cy="299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183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447800"/>
            <a:ext cx="6681936" cy="4717504"/>
          </a:xfrm>
        </p:spPr>
        <p:txBody>
          <a:bodyPr/>
          <a:lstStyle/>
          <a:p>
            <a:pPr marL="0" indent="0"/>
            <a:r>
              <a:rPr lang="ru-RU" sz="1800" i="1" cap="none" spc="0" dirty="0" smtClean="0">
                <a:latin typeface="Candara" panose="020E0502030303020204" pitchFamily="34" charset="0"/>
              </a:rPr>
              <a:t>ОЮЛ «Союз предпринимателей Казахстана» было создано в 2006г. </a:t>
            </a:r>
            <a:br>
              <a:rPr lang="ru-RU" sz="1800" i="1" cap="none" spc="0" dirty="0" smtClean="0">
                <a:latin typeface="Candara" panose="020E0502030303020204" pitchFamily="34" charset="0"/>
              </a:rPr>
            </a:br>
            <a:r>
              <a:rPr lang="ru-RU" sz="1800" i="1" cap="none" spc="0" dirty="0" smtClean="0">
                <a:latin typeface="Candara" panose="020E0502030303020204" pitchFamily="34" charset="0"/>
              </a:rPr>
              <a:t>С основным видом деятельности разрешение споров посредством третейского суда (арбитража).</a:t>
            </a:r>
            <a:br>
              <a:rPr lang="ru-RU" sz="1800" i="1" cap="none" spc="0" dirty="0" smtClean="0">
                <a:latin typeface="Candara" panose="020E0502030303020204" pitchFamily="34" charset="0"/>
              </a:rPr>
            </a:br>
            <a:r>
              <a:rPr lang="ru-RU" sz="1800" i="1" cap="none" spc="0" dirty="0" smtClean="0">
                <a:latin typeface="Candara" panose="020E0502030303020204" pitchFamily="34" charset="0"/>
              </a:rPr>
              <a:t>С начала работы мы наработали большой опыт по эффективному и быстрому разрешению споров.</a:t>
            </a:r>
            <a:br>
              <a:rPr lang="ru-RU" sz="1800" i="1" cap="none" spc="0" dirty="0" smtClean="0">
                <a:latin typeface="Candara" panose="020E0502030303020204" pitchFamily="34" charset="0"/>
              </a:rPr>
            </a:br>
            <a:r>
              <a:rPr lang="ru-RU" sz="1800" i="1" cap="none" spc="0" dirty="0" smtClean="0">
                <a:latin typeface="Candara" panose="020E0502030303020204" pitchFamily="34" charset="0"/>
              </a:rPr>
              <a:t>Арбитраж при ОЮЛ «Союз предпринимателей Казахстана» является соучредителем и членом Арбитражной палаты Казахстана. </a:t>
            </a:r>
            <a:br>
              <a:rPr lang="ru-RU" sz="1800" i="1" cap="none" spc="0" dirty="0" smtClean="0">
                <a:latin typeface="Candara" panose="020E0502030303020204" pitchFamily="34" charset="0"/>
              </a:rPr>
            </a:br>
            <a:r>
              <a:rPr lang="ru-RU" sz="1800" i="1" cap="none" spc="0" dirty="0" smtClean="0">
                <a:latin typeface="Candara" panose="020E0502030303020204" pitchFamily="34" charset="0"/>
              </a:rPr>
              <a:t>Наши арбитры участвуют в разработке нормативно-правовых актов касательно поддержки развития арбитражного разбирательства в Казахстане.</a:t>
            </a:r>
            <a:br>
              <a:rPr lang="ru-RU" sz="1800" i="1" cap="none" spc="0" dirty="0" smtClean="0">
                <a:latin typeface="Candara" panose="020E0502030303020204" pitchFamily="34" charset="0"/>
              </a:rPr>
            </a:br>
            <a:r>
              <a:rPr lang="ru-RU" sz="1800" i="1" cap="none" spc="0" dirty="0" smtClean="0">
                <a:latin typeface="Candara" panose="020E0502030303020204" pitchFamily="34" charset="0"/>
              </a:rPr>
              <a:t>Мы являемся лидирующим арбитражем, среди дислоцированных в г. Астана.</a:t>
            </a:r>
            <a:br>
              <a:rPr lang="ru-RU" sz="1800" i="1" cap="none" spc="0" dirty="0" smtClean="0">
                <a:latin typeface="Candara" panose="020E0502030303020204" pitchFamily="34" charset="0"/>
              </a:rPr>
            </a:br>
            <a:r>
              <a:rPr lang="ru-RU" sz="1800" i="1" cap="none" spc="0" dirty="0" smtClean="0">
                <a:latin typeface="Candara" panose="020E0502030303020204" pitchFamily="34" charset="0"/>
              </a:rPr>
              <a:t/>
            </a:r>
            <a:br>
              <a:rPr lang="ru-RU" sz="1800" i="1" cap="none" spc="0" dirty="0" smtClean="0">
                <a:latin typeface="Candara" panose="020E0502030303020204" pitchFamily="34" charset="0"/>
              </a:rPr>
            </a:br>
            <a:r>
              <a:rPr lang="ru-RU" sz="1800" i="1" cap="none" spc="0" dirty="0" smtClean="0">
                <a:latin typeface="Candara" panose="020E0502030303020204" pitchFamily="34" charset="0"/>
              </a:rPr>
              <a:t>Настоящей презентацией мы предлагаем ознакомится с преимуществами, которые даёт оговорка на наш арбитраж.</a:t>
            </a:r>
            <a:endParaRPr lang="ru-RU" sz="1800" i="1" cap="none" spc="0" dirty="0">
              <a:latin typeface="Candara" panose="020E0502030303020204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800" b="1" dirty="0">
                <a:latin typeface="+mn-lt"/>
              </a:rPr>
              <a:t>ОЮЛ «Союз предпринимателей Казахстана»: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33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1988840"/>
            <a:ext cx="5817840" cy="3780135"/>
          </a:xfrm>
        </p:spPr>
        <p:txBody>
          <a:bodyPr/>
          <a:lstStyle/>
          <a:p>
            <a:r>
              <a:rPr lang="ru-RU" sz="1800" i="1" cap="none" spc="0" dirty="0" smtClean="0">
                <a:latin typeface="Candara" panose="020E0502030303020204" pitchFamily="34" charset="0"/>
              </a:rPr>
              <a:t>- Для ускорения рассмотрения споров и упрощения работы с должниками;</a:t>
            </a:r>
            <a:br>
              <a:rPr lang="ru-RU" sz="1800" i="1" cap="none" spc="0" dirty="0" smtClean="0">
                <a:latin typeface="Candara" panose="020E0502030303020204" pitchFamily="34" charset="0"/>
              </a:rPr>
            </a:br>
            <a:r>
              <a:rPr lang="ru-RU" sz="1800" i="1" cap="none" spc="0" dirty="0" smtClean="0">
                <a:latin typeface="Candara" panose="020E0502030303020204" pitchFamily="34" charset="0"/>
              </a:rPr>
              <a:t/>
            </a:r>
            <a:br>
              <a:rPr lang="ru-RU" sz="1800" i="1" cap="none" spc="0" dirty="0" smtClean="0">
                <a:latin typeface="Candara" panose="020E0502030303020204" pitchFamily="34" charset="0"/>
              </a:rPr>
            </a:br>
            <a:r>
              <a:rPr lang="ru-RU" sz="1800" i="1" cap="none" spc="0" dirty="0" smtClean="0">
                <a:latin typeface="Candara" panose="020E0502030303020204" pitchFamily="34" charset="0"/>
              </a:rPr>
              <a:t>- Для уменьшения затрат связанных с ведением дел в государственных судах;</a:t>
            </a:r>
            <a:br>
              <a:rPr lang="ru-RU" sz="1800" i="1" cap="none" spc="0" dirty="0" smtClean="0">
                <a:latin typeface="Candara" panose="020E0502030303020204" pitchFamily="34" charset="0"/>
              </a:rPr>
            </a:br>
            <a:r>
              <a:rPr lang="ru-RU" sz="1800" i="1" cap="none" spc="0" dirty="0" smtClean="0">
                <a:latin typeface="Candara" panose="020E0502030303020204" pitchFamily="34" charset="0"/>
              </a:rPr>
              <a:t/>
            </a:r>
            <a:br>
              <a:rPr lang="ru-RU" sz="1800" i="1" cap="none" spc="0" dirty="0" smtClean="0">
                <a:latin typeface="Candara" panose="020E0502030303020204" pitchFamily="34" charset="0"/>
              </a:rPr>
            </a:br>
            <a:r>
              <a:rPr lang="ru-RU" sz="1800" i="1" cap="none" spc="0" dirty="0" smtClean="0">
                <a:latin typeface="Candara" panose="020E0502030303020204" pitchFamily="34" charset="0"/>
              </a:rPr>
              <a:t>- Для узаконения некоторых правоотношений, когда спор решен, но требуется зафиксировать результат.</a:t>
            </a:r>
            <a:endParaRPr lang="ru-RU" sz="1800" i="1" cap="none" spc="0" dirty="0">
              <a:latin typeface="Candara" panose="020E0502030303020204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228600"/>
            <a:ext cx="7772400" cy="1616223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+mn-lt"/>
              </a:rPr>
              <a:t>Зачем нужна арбитражная оговорка на </a:t>
            </a:r>
            <a:br>
              <a:rPr lang="ru-RU" sz="1800" b="1" dirty="0">
                <a:latin typeface="+mn-lt"/>
              </a:rPr>
            </a:br>
            <a:r>
              <a:rPr lang="ru-RU" sz="1800" b="1" dirty="0">
                <a:latin typeface="+mn-lt"/>
              </a:rPr>
              <a:t>арбитраж при </a:t>
            </a:r>
            <a:r>
              <a:rPr lang="ru-RU" sz="1800" b="1" dirty="0" smtClean="0">
                <a:latin typeface="+mn-lt"/>
              </a:rPr>
              <a:t>ОЮЛ </a:t>
            </a:r>
            <a:r>
              <a:rPr lang="ru-RU" sz="1800" b="1" dirty="0">
                <a:latin typeface="+mn-lt"/>
              </a:rPr>
              <a:t>«Союз предпринимателей Казахстана»?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23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268760"/>
            <a:ext cx="7690048" cy="936104"/>
          </a:xfrm>
        </p:spPr>
        <p:txBody>
          <a:bodyPr/>
          <a:lstStyle/>
          <a:p>
            <a:r>
              <a:rPr lang="ru-RU" sz="1800" i="1" cap="none" dirty="0" smtClean="0">
                <a:latin typeface="Candara" panose="020E0502030303020204" pitchFamily="34" charset="0"/>
              </a:rPr>
              <a:t>Потому что мы практикуем быстрое рассмотрение споров, для сравнения приведем таблицу, с указанием сроков рассмотрения дел в государственном суде и нашем арбитраже:</a:t>
            </a:r>
            <a:br>
              <a:rPr lang="ru-RU" sz="1800" i="1" cap="none" dirty="0" smtClean="0">
                <a:latin typeface="Candara" panose="020E0502030303020204" pitchFamily="34" charset="0"/>
              </a:rPr>
            </a:br>
            <a:endParaRPr lang="ru-RU" sz="1800" i="1" cap="none" dirty="0">
              <a:latin typeface="Candara" panose="020E0502030303020204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896144"/>
          </a:xfrm>
        </p:spPr>
        <p:txBody>
          <a:bodyPr>
            <a:noAutofit/>
          </a:bodyPr>
          <a:lstStyle/>
          <a:p>
            <a:r>
              <a:rPr lang="ru-RU" sz="1800" b="1" cap="none" dirty="0" smtClean="0">
                <a:latin typeface="+mn-lt"/>
              </a:rPr>
              <a:t>Почему рассмотрение спора в нашем арбитраже быстрее чем в государственном суде?</a:t>
            </a:r>
            <a:endParaRPr lang="ru-RU" sz="1800" b="1" cap="none" dirty="0"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9612958"/>
              </p:ext>
            </p:extLst>
          </p:nvPr>
        </p:nvGraphicFramePr>
        <p:xfrm>
          <a:off x="573881" y="2348880"/>
          <a:ext cx="7992888" cy="3611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2664296"/>
                <a:gridCol w="266429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andara" panose="020E0502030303020204" pitchFamily="34" charset="0"/>
                        </a:rPr>
                        <a:t>Стадия рассмотрения спора</a:t>
                      </a:r>
                      <a:endParaRPr lang="ru-RU" sz="14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andara" panose="020E0502030303020204" pitchFamily="34" charset="0"/>
                        </a:rPr>
                        <a:t>Арбитраж</a:t>
                      </a:r>
                      <a:endParaRPr lang="ru-RU" sz="14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andara" panose="020E0502030303020204" pitchFamily="34" charset="0"/>
                        </a:rPr>
                        <a:t>Государственный суд</a:t>
                      </a:r>
                      <a:endParaRPr lang="ru-RU" sz="14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andara" panose="020E0502030303020204" pitchFamily="34" charset="0"/>
                        </a:rPr>
                        <a:t>Принятие к производству</a:t>
                      </a:r>
                      <a:endParaRPr lang="ru-RU" sz="14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andara" panose="020E0502030303020204" pitchFamily="34" charset="0"/>
                        </a:rPr>
                        <a:t>Сразу, в день поступления</a:t>
                      </a:r>
                      <a:endParaRPr lang="ru-RU" sz="14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andara" panose="020E0502030303020204" pitchFamily="34" charset="0"/>
                        </a:rPr>
                        <a:t>5 рабочих дней</a:t>
                      </a:r>
                      <a:endParaRPr lang="ru-RU" sz="14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andara" panose="020E0502030303020204" pitchFamily="34" charset="0"/>
                        </a:rPr>
                        <a:t>Подготовка</a:t>
                      </a:r>
                      <a:endParaRPr lang="ru-RU" sz="14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andara" panose="020E0502030303020204" pitchFamily="34" charset="0"/>
                        </a:rPr>
                        <a:t>7</a:t>
                      </a:r>
                      <a:r>
                        <a:rPr lang="ru-RU" sz="1400" baseline="0" dirty="0" smtClean="0">
                          <a:latin typeface="Candara" panose="020E0502030303020204" pitchFamily="34" charset="0"/>
                        </a:rPr>
                        <a:t> дней, если стороны были извещены, то можно сразу в 1 день</a:t>
                      </a:r>
                      <a:endParaRPr lang="ru-RU" sz="14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andara" panose="020E0502030303020204" pitchFamily="34" charset="0"/>
                        </a:rPr>
                        <a:t>До 1 месяца</a:t>
                      </a:r>
                      <a:endParaRPr lang="ru-RU" sz="14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andara" panose="020E0502030303020204" pitchFamily="34" charset="0"/>
                        </a:rPr>
                        <a:t>Разбирательство</a:t>
                      </a:r>
                      <a:endParaRPr lang="ru-RU" sz="14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andara" panose="020E0502030303020204" pitchFamily="34" charset="0"/>
                        </a:rPr>
                        <a:t>В среднем от 1 дня до 30, в зависимости от сложности</a:t>
                      </a:r>
                      <a:endParaRPr lang="ru-RU" sz="14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andara" panose="020E0502030303020204" pitchFamily="34" charset="0"/>
                        </a:rPr>
                        <a:t>До 2-х месяцев</a:t>
                      </a:r>
                      <a:endParaRPr lang="ru-RU" sz="14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andara" panose="020E0502030303020204" pitchFamily="34" charset="0"/>
                        </a:rPr>
                        <a:t>Вступление в силу</a:t>
                      </a:r>
                      <a:endParaRPr lang="ru-RU" sz="14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andara" panose="020E0502030303020204" pitchFamily="34" charset="0"/>
                        </a:rPr>
                        <a:t>Немедленно, если обе стороны спора не договорятся об ином</a:t>
                      </a:r>
                      <a:endParaRPr lang="ru-RU" sz="14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andara" panose="020E0502030303020204" pitchFamily="34" charset="0"/>
                        </a:rPr>
                        <a:t>1 месяц</a:t>
                      </a:r>
                      <a:endParaRPr lang="ru-RU" sz="14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andara" panose="020E0502030303020204" pitchFamily="34" charset="0"/>
                        </a:rPr>
                        <a:t>Выдача исполнительного листа</a:t>
                      </a:r>
                      <a:endParaRPr lang="ru-RU" sz="14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andara" panose="020E0502030303020204" pitchFamily="34" charset="0"/>
                        </a:rPr>
                        <a:t>15 рабочих дней</a:t>
                      </a:r>
                      <a:endParaRPr lang="ru-RU" sz="14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andara" panose="020E0502030303020204" pitchFamily="34" charset="0"/>
                        </a:rPr>
                        <a:t>3 рабочих дня</a:t>
                      </a:r>
                      <a:endParaRPr lang="ru-RU" sz="14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andara" panose="020E0502030303020204" pitchFamily="34" charset="0"/>
                        </a:rPr>
                        <a:t>Итого если решение не обжаловано</a:t>
                      </a:r>
                      <a:endParaRPr lang="ru-RU" sz="14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andara" panose="020E0502030303020204" pitchFamily="34" charset="0"/>
                        </a:rPr>
                        <a:t>От 17 дней до 2 месяцев</a:t>
                      </a:r>
                      <a:endParaRPr lang="ru-RU" sz="14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andara" panose="020E0502030303020204" pitchFamily="34" charset="0"/>
                        </a:rPr>
                        <a:t>От 3</a:t>
                      </a:r>
                      <a:r>
                        <a:rPr lang="ru-RU" sz="1400" baseline="0" dirty="0" smtClean="0">
                          <a:latin typeface="Candara" panose="020E0502030303020204" pitchFamily="34" charset="0"/>
                        </a:rPr>
                        <a:t> до 4 месяцев, а в случае затягивания ответчиком еще дольше</a:t>
                      </a:r>
                      <a:endParaRPr lang="ru-RU" sz="14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542077" y="6165304"/>
            <a:ext cx="769004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800" b="0" kern="1200" cap="all" spc="-8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i="1" cap="none" dirty="0" smtClean="0">
                <a:latin typeface="Candara" panose="020E0502030303020204" pitchFamily="34" charset="0"/>
              </a:rPr>
              <a:t>Как видно, что спор в нашем арбитраже рассматривается гораздо быстрее.</a:t>
            </a:r>
            <a:br>
              <a:rPr lang="ru-RU" sz="1800" i="1" cap="none" dirty="0" smtClean="0">
                <a:latin typeface="Candara" panose="020E0502030303020204" pitchFamily="34" charset="0"/>
              </a:rPr>
            </a:br>
            <a:endParaRPr lang="ru-RU" sz="1800" i="1" cap="none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14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077" y="1196752"/>
            <a:ext cx="7690048" cy="1872208"/>
          </a:xfrm>
        </p:spPr>
        <p:txBody>
          <a:bodyPr/>
          <a:lstStyle/>
          <a:p>
            <a:r>
              <a:rPr lang="ru-RU" sz="1800" i="1" cap="none" dirty="0" smtClean="0">
                <a:latin typeface="Candara" panose="020E0502030303020204" pitchFamily="34" charset="0"/>
              </a:rPr>
              <a:t>За счет снижения затрат на  время и пошлины:</a:t>
            </a:r>
            <a:br>
              <a:rPr lang="ru-RU" sz="1800" i="1" cap="none" dirty="0" smtClean="0">
                <a:latin typeface="Candara" panose="020E0502030303020204" pitchFamily="34" charset="0"/>
              </a:rPr>
            </a:br>
            <a:r>
              <a:rPr lang="ru-RU" sz="1800" i="1" cap="none" dirty="0" smtClean="0">
                <a:latin typeface="Candara" panose="020E0502030303020204" pitchFamily="34" charset="0"/>
              </a:rPr>
              <a:t>В нашем арбитраже предусмотрено понижение ставки арбитражных сборов, в зависимости от суммы иска, приведем сравнительный график затрат на государственную пошлину и арбитражного сбора:</a:t>
            </a:r>
            <a:br>
              <a:rPr lang="ru-RU" sz="1800" i="1" cap="none" dirty="0" smtClean="0">
                <a:latin typeface="Candara" panose="020E0502030303020204" pitchFamily="34" charset="0"/>
              </a:rPr>
            </a:br>
            <a:r>
              <a:rPr lang="ru-RU" sz="1800" i="1" cap="none" dirty="0" smtClean="0">
                <a:latin typeface="Candara" panose="020E0502030303020204" pitchFamily="34" charset="0"/>
              </a:rPr>
              <a:t/>
            </a:r>
            <a:br>
              <a:rPr lang="ru-RU" sz="1800" i="1" cap="none" dirty="0" smtClean="0">
                <a:latin typeface="Candara" panose="020E0502030303020204" pitchFamily="34" charset="0"/>
              </a:rPr>
            </a:br>
            <a:r>
              <a:rPr lang="ru-RU" sz="1800" i="1" cap="none" dirty="0" smtClean="0">
                <a:latin typeface="Candara" panose="020E0502030303020204" pitchFamily="34" charset="0"/>
              </a:rPr>
              <a:t>по </a:t>
            </a:r>
            <a:r>
              <a:rPr lang="ru-RU" sz="1800" i="1" cap="none" dirty="0">
                <a:latin typeface="Candara" panose="020E0502030303020204" pitchFamily="34" charset="0"/>
              </a:rPr>
              <a:t>горизонтали сумма иска, </a:t>
            </a:r>
            <a:br>
              <a:rPr lang="ru-RU" sz="1800" i="1" cap="none" dirty="0">
                <a:latin typeface="Candara" panose="020E0502030303020204" pitchFamily="34" charset="0"/>
              </a:rPr>
            </a:br>
            <a:r>
              <a:rPr lang="ru-RU" sz="1800" i="1" cap="none" dirty="0">
                <a:latin typeface="Candara" panose="020E0502030303020204" pitchFamily="34" charset="0"/>
              </a:rPr>
              <a:t>по вертикали сумма пошлины, в тенге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896144"/>
          </a:xfrm>
        </p:spPr>
        <p:txBody>
          <a:bodyPr>
            <a:noAutofit/>
          </a:bodyPr>
          <a:lstStyle/>
          <a:p>
            <a:r>
              <a:rPr lang="ru-RU" sz="1800" b="1" cap="none" dirty="0" smtClean="0">
                <a:latin typeface="+mn-lt"/>
              </a:rPr>
              <a:t>За счет чего достигается экономия, при рассмотрении спора?</a:t>
            </a:r>
            <a:endParaRPr lang="ru-RU" sz="1800" b="1" cap="none" dirty="0"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7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1446876"/>
              </p:ext>
            </p:extLst>
          </p:nvPr>
        </p:nvGraphicFramePr>
        <p:xfrm>
          <a:off x="611560" y="3356992"/>
          <a:ext cx="7620564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88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556792"/>
            <a:ext cx="7690048" cy="4752528"/>
          </a:xfrm>
        </p:spPr>
        <p:txBody>
          <a:bodyPr/>
          <a:lstStyle/>
          <a:p>
            <a:r>
              <a:rPr lang="ru-RU" sz="1400" i="1" cap="none" dirty="0" smtClean="0">
                <a:latin typeface="Candara" panose="020E0502030303020204" pitchFamily="34" charset="0"/>
              </a:rPr>
              <a:t>          </a:t>
            </a:r>
            <a:r>
              <a:rPr lang="ru-RU" sz="1400" i="1" cap="none" spc="0" dirty="0" smtClean="0">
                <a:latin typeface="Candara" panose="020E0502030303020204" pitchFamily="34" charset="0"/>
              </a:rPr>
              <a:t>Законом  предусмотрена  возможность  отмены  решения  арбитража  в  случае  нарушении  процедуры рассмотрения  спора ,  однако  как  показывает  наша практика,  решения   Арбитража  при  ОЮЛ «Союз предпринимателей   Казахстана  практически  не  отменяются.</a:t>
            </a:r>
            <a:r>
              <a:rPr lang="ru-RU" sz="1400" i="1" cap="none" spc="0" dirty="0">
                <a:latin typeface="Candara" panose="020E0502030303020204" pitchFamily="34" charset="0"/>
              </a:rPr>
              <a:t/>
            </a:r>
            <a:br>
              <a:rPr lang="ru-RU" sz="1400" i="1" cap="none" spc="0" dirty="0">
                <a:latin typeface="Candara" panose="020E0502030303020204" pitchFamily="34" charset="0"/>
              </a:rPr>
            </a:br>
            <a:r>
              <a:rPr lang="ru-RU" sz="1400" i="1" cap="none" spc="0" dirty="0" smtClean="0">
                <a:latin typeface="Candara" panose="020E0502030303020204" pitchFamily="34" charset="0"/>
              </a:rPr>
              <a:t>        Решения  арбитража  обязательны </a:t>
            </a:r>
            <a:r>
              <a:rPr lang="ru-RU" sz="1400" i="1" cap="none" spc="0" dirty="0">
                <a:latin typeface="Candara" panose="020E0502030303020204" pitchFamily="34" charset="0"/>
              </a:rPr>
              <a:t>к исполнению как на территории РК так и в 157 странах мира являющихся участниками Европейской конвенции о внешнеторговом арбитраже и Конвенция о признании и приведении в исполнение иностранных арбитражных решений (Нью-Йорк, 1958 год) (Нью-Йоркская конвенция</a:t>
            </a:r>
            <a:r>
              <a:rPr lang="ru-RU" sz="1400" i="1" cap="none" spc="0" dirty="0" smtClean="0">
                <a:latin typeface="Candara" panose="020E0502030303020204" pitchFamily="34" charset="0"/>
              </a:rPr>
              <a:t>).</a:t>
            </a:r>
            <a:br>
              <a:rPr lang="ru-RU" sz="1400" i="1" cap="none" spc="0" dirty="0" smtClean="0">
                <a:latin typeface="Candara" panose="020E0502030303020204" pitchFamily="34" charset="0"/>
              </a:rPr>
            </a:br>
            <a:r>
              <a:rPr lang="ru-RU" sz="1400" i="1" cap="none" spc="0" dirty="0" smtClean="0">
                <a:latin typeface="Candara" panose="020E0502030303020204" pitchFamily="34" charset="0"/>
              </a:rPr>
              <a:t>         На решение арбитража выносится исполнительный лист, который обязателен для исполнения.</a:t>
            </a:r>
            <a:br>
              <a:rPr lang="ru-RU" sz="1400" i="1" cap="none" spc="0" dirty="0" smtClean="0">
                <a:latin typeface="Candara" panose="020E0502030303020204" pitchFamily="34" charset="0"/>
              </a:rPr>
            </a:br>
            <a:r>
              <a:rPr lang="ru-RU" sz="1400" i="1" cap="none" spc="0" dirty="0" smtClean="0">
                <a:latin typeface="Candara" panose="020E0502030303020204" pitchFamily="34" charset="0"/>
              </a:rPr>
              <a:t>          Для того что бы не быть голословным , приведем статистику Верховного суда РК за первые 5 месяцев  2017г.:</a:t>
            </a:r>
            <a:br>
              <a:rPr lang="ru-RU" sz="1400" i="1" cap="none" spc="0" dirty="0" smtClean="0">
                <a:latin typeface="Candara" panose="020E0502030303020204" pitchFamily="34" charset="0"/>
              </a:rPr>
            </a:br>
            <a:r>
              <a:rPr lang="ru-RU" sz="1400" i="1" cap="none" spc="0" dirty="0" smtClean="0">
                <a:latin typeface="Candara" panose="020E0502030303020204" pitchFamily="34" charset="0"/>
              </a:rPr>
              <a:t>          За вынесением исполнительного листа на решения различных арбитражей г. Астана поступило 36 обращений, из них  рассмотрено 16, удовлетворено 13, при этом  обращений о вынесении исполнительного листа на решения Арбитража при ОЮЛ «Союз предпринимателей Казахстана» было 9 и все заявления были удовлетворены.</a:t>
            </a:r>
            <a:br>
              <a:rPr lang="ru-RU" sz="1400" i="1" cap="none" spc="0" dirty="0" smtClean="0">
                <a:latin typeface="Candara" panose="020E0502030303020204" pitchFamily="34" charset="0"/>
              </a:rPr>
            </a:br>
            <a:r>
              <a:rPr lang="ru-RU" sz="1400" i="1" cap="none" spc="0" dirty="0" smtClean="0">
                <a:latin typeface="Candara" panose="020E0502030303020204" pitchFamily="34" charset="0"/>
              </a:rPr>
              <a:t>           Понятно, что любое решение может быть отменено, но этого можно избежать, соблюдая порядок рассмотрения спора, чего мы и придерживаемся получая положительную статистку*. </a:t>
            </a:r>
            <a:br>
              <a:rPr lang="ru-RU" sz="1400" i="1" cap="none" spc="0" dirty="0" smtClean="0">
                <a:latin typeface="Candara" panose="020E0502030303020204" pitchFamily="34" charset="0"/>
              </a:rPr>
            </a:br>
            <a:r>
              <a:rPr lang="ru-RU" sz="1400" i="1" cap="none" spc="0" dirty="0" smtClean="0">
                <a:latin typeface="Candara" panose="020E0502030303020204" pitchFamily="34" charset="0"/>
              </a:rPr>
              <a:t/>
            </a:r>
            <a:br>
              <a:rPr lang="ru-RU" sz="1400" i="1" cap="none" spc="0" dirty="0" smtClean="0">
                <a:latin typeface="Candara" panose="020E0502030303020204" pitchFamily="34" charset="0"/>
              </a:rPr>
            </a:br>
            <a:r>
              <a:rPr lang="ru-RU" sz="1400" i="1" cap="none" spc="0" dirty="0" smtClean="0">
                <a:latin typeface="Candara" panose="020E0502030303020204" pitchFamily="34" charset="0"/>
              </a:rPr>
              <a:t>* На момент издания презентации, по итогам 2016-2017г. у Арбитража при ОЮЛ «Союз предпринимателей Казахстана» не было: отмен решений, отказов в выдачи исполнительного листа или определений о наложении ареста.</a:t>
            </a:r>
            <a:endParaRPr lang="ru-RU" sz="1800" i="1" cap="none" dirty="0">
              <a:latin typeface="Candara" panose="020E0502030303020204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184176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latin typeface="+mn-lt"/>
              </a:rPr>
              <a:t>Возможно ли отменить решение Арбитража? Можно ли уклонится от исполнения решения арбитража?</a:t>
            </a:r>
            <a:endParaRPr lang="ru-RU" sz="1800" b="1" dirty="0"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96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1700808"/>
            <a:ext cx="6033864" cy="4464496"/>
          </a:xfrm>
        </p:spPr>
        <p:txBody>
          <a:bodyPr/>
          <a:lstStyle/>
          <a:p>
            <a:r>
              <a:rPr lang="ru-RU" sz="1400" i="1" cap="none" dirty="0">
                <a:latin typeface="Candara" panose="020E0502030303020204" pitchFamily="34" charset="0"/>
              </a:rPr>
              <a:t>	</a:t>
            </a:r>
            <a:r>
              <a:rPr lang="ru-RU" sz="1600" i="1" cap="none" dirty="0">
                <a:latin typeface="Candara" panose="020E0502030303020204" pitchFamily="34" charset="0"/>
              </a:rPr>
              <a:t>В </a:t>
            </a:r>
            <a:r>
              <a:rPr lang="ru-RU" sz="1600" i="1" cap="none" dirty="0" smtClean="0">
                <a:latin typeface="Candara" panose="020E0502030303020204" pitchFamily="34" charset="0"/>
              </a:rPr>
              <a:t>арбитраже </a:t>
            </a:r>
            <a:r>
              <a:rPr lang="ru-RU" sz="1600" i="1" cap="none" dirty="0">
                <a:latin typeface="Candara" panose="020E0502030303020204" pitchFamily="34" charset="0"/>
              </a:rPr>
              <a:t>допускается </a:t>
            </a:r>
            <a:r>
              <a:rPr lang="ru-RU" sz="1600" i="1" cap="none" dirty="0" smtClean="0">
                <a:latin typeface="Candara" panose="020E0502030303020204" pitchFamily="34" charset="0"/>
              </a:rPr>
              <a:t>наложение ареста </a:t>
            </a:r>
            <a:r>
              <a:rPr lang="ru-RU" sz="1600" i="1" cap="none" dirty="0">
                <a:latin typeface="Candara" panose="020E0502030303020204" pitchFamily="34" charset="0"/>
              </a:rPr>
              <a:t>на имущество </a:t>
            </a:r>
            <a:r>
              <a:rPr lang="ru-RU" sz="1600" i="1" cap="none" dirty="0" smtClean="0">
                <a:latin typeface="Candara" panose="020E0502030303020204" pitchFamily="34" charset="0"/>
              </a:rPr>
              <a:t>ответчика, </a:t>
            </a:r>
            <a:r>
              <a:rPr lang="ru-RU" sz="1600" i="1" cap="none" dirty="0">
                <a:latin typeface="Candara" panose="020E0502030303020204" pitchFamily="34" charset="0"/>
              </a:rPr>
              <a:t>существует два </a:t>
            </a:r>
            <a:r>
              <a:rPr lang="ru-RU" sz="1600" i="1" cap="none" dirty="0" smtClean="0">
                <a:latin typeface="Candara" panose="020E0502030303020204" pitchFamily="34" charset="0"/>
              </a:rPr>
              <a:t>варианта:</a:t>
            </a:r>
            <a:br>
              <a:rPr lang="ru-RU" sz="1600" i="1" cap="none" dirty="0" smtClean="0">
                <a:latin typeface="Candara" panose="020E0502030303020204" pitchFamily="34" charset="0"/>
              </a:rPr>
            </a:br>
            <a:r>
              <a:rPr lang="ru-RU" sz="1600" i="1" cap="none" dirty="0">
                <a:latin typeface="Candara" panose="020E0502030303020204" pitchFamily="34" charset="0"/>
              </a:rPr>
              <a:t/>
            </a:r>
            <a:br>
              <a:rPr lang="ru-RU" sz="1600" i="1" cap="none" dirty="0">
                <a:latin typeface="Candara" panose="020E0502030303020204" pitchFamily="34" charset="0"/>
              </a:rPr>
            </a:br>
            <a:r>
              <a:rPr lang="ru-RU" sz="1600" i="1" cap="none" dirty="0">
                <a:latin typeface="Candara" panose="020E0502030303020204" pitchFamily="34" charset="0"/>
              </a:rPr>
              <a:t>	1. Арбитраж выносит определение об обеспечении иска, далее </a:t>
            </a:r>
            <a:r>
              <a:rPr lang="ru-RU" sz="1600" i="1" cap="none" dirty="0" smtClean="0">
                <a:latin typeface="Candara" panose="020E0502030303020204" pitchFamily="34" charset="0"/>
              </a:rPr>
              <a:t>истец обращается </a:t>
            </a:r>
            <a:r>
              <a:rPr lang="ru-RU" sz="1600" i="1" cap="none" dirty="0">
                <a:latin typeface="Candara" panose="020E0502030303020204" pitchFamily="34" charset="0"/>
              </a:rPr>
              <a:t>в </a:t>
            </a:r>
            <a:r>
              <a:rPr lang="ru-RU" sz="1600" i="1" cap="none" dirty="0" smtClean="0">
                <a:latin typeface="Candara" panose="020E0502030303020204" pitchFamily="34" charset="0"/>
              </a:rPr>
              <a:t>государственный суд, </a:t>
            </a:r>
            <a:r>
              <a:rPr lang="ru-RU" sz="1600" i="1" cap="none" dirty="0">
                <a:latin typeface="Candara" panose="020E0502030303020204" pitchFamily="34" charset="0"/>
              </a:rPr>
              <a:t>который легализует определение.</a:t>
            </a:r>
            <a:br>
              <a:rPr lang="ru-RU" sz="1600" i="1" cap="none" dirty="0">
                <a:latin typeface="Candara" panose="020E0502030303020204" pitchFamily="34" charset="0"/>
              </a:rPr>
            </a:br>
            <a:r>
              <a:rPr lang="ru-RU" sz="1600" i="1" cap="none" dirty="0">
                <a:latin typeface="Candara" panose="020E0502030303020204" pitchFamily="34" charset="0"/>
              </a:rPr>
              <a:t>	2. Можно напрямую обратится в </a:t>
            </a:r>
            <a:r>
              <a:rPr lang="ru-RU" sz="1600" i="1" cap="none" dirty="0" smtClean="0">
                <a:latin typeface="Candara" panose="020E0502030303020204" pitchFamily="34" charset="0"/>
              </a:rPr>
              <a:t>государственный суд, </a:t>
            </a:r>
            <a:r>
              <a:rPr lang="ru-RU" sz="1600" i="1" cap="none" dirty="0">
                <a:latin typeface="Candara" panose="020E0502030303020204" pitchFamily="34" charset="0"/>
              </a:rPr>
              <a:t>который вынесет соответствующее определение минуя арбитраж</a:t>
            </a:r>
            <a:r>
              <a:rPr lang="ru-RU" sz="1600" i="1" cap="none" dirty="0" smtClean="0">
                <a:latin typeface="Candara" panose="020E0502030303020204" pitchFamily="34" charset="0"/>
              </a:rPr>
              <a:t>.</a:t>
            </a:r>
            <a:br>
              <a:rPr lang="ru-RU" sz="1600" i="1" cap="none" dirty="0" smtClean="0">
                <a:latin typeface="Candara" panose="020E0502030303020204" pitchFamily="34" charset="0"/>
              </a:rPr>
            </a:br>
            <a:r>
              <a:rPr lang="ru-RU" sz="1600" i="1" cap="none" dirty="0">
                <a:latin typeface="Candara" panose="020E0502030303020204" pitchFamily="34" charset="0"/>
              </a:rPr>
              <a:t/>
            </a:r>
            <a:br>
              <a:rPr lang="ru-RU" sz="1600" i="1" cap="none" dirty="0">
                <a:latin typeface="Candara" panose="020E0502030303020204" pitchFamily="34" charset="0"/>
              </a:rPr>
            </a:br>
            <a:r>
              <a:rPr lang="ru-RU" sz="1600" i="1" cap="none" dirty="0">
                <a:latin typeface="Candara" panose="020E0502030303020204" pitchFamily="34" charset="0"/>
              </a:rPr>
              <a:t>	И в первом и во втором случае, соответствующее определение выносится </a:t>
            </a:r>
            <a:r>
              <a:rPr lang="ru-RU" sz="1600" i="1" cap="none" dirty="0" smtClean="0">
                <a:latin typeface="Candara" panose="020E0502030303020204" pitchFamily="34" charset="0"/>
              </a:rPr>
              <a:t>немедленно.</a:t>
            </a:r>
            <a:endParaRPr lang="ru-RU" sz="1600" i="1" cap="none" dirty="0">
              <a:latin typeface="Candara" panose="020E0502030303020204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184176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latin typeface="+mn-lt"/>
              </a:rPr>
              <a:t>Можно ли арестовать имущество ответчика?</a:t>
            </a:r>
            <a:endParaRPr lang="ru-RU" sz="1800" b="1" dirty="0"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83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1700808"/>
            <a:ext cx="6033864" cy="4464496"/>
          </a:xfrm>
        </p:spPr>
        <p:txBody>
          <a:bodyPr/>
          <a:lstStyle/>
          <a:p>
            <a:r>
              <a:rPr lang="ru-RU" sz="1400" i="1" cap="none" spc="0" dirty="0">
                <a:latin typeface="Candara" panose="020E0502030303020204" pitchFamily="34" charset="0"/>
              </a:rPr>
              <a:t>	</a:t>
            </a:r>
            <a:r>
              <a:rPr lang="ru-RU" sz="1600" i="1" cap="none" spc="0" dirty="0" smtClean="0">
                <a:latin typeface="Candara" panose="020E0502030303020204" pitchFamily="34" charset="0"/>
              </a:rPr>
              <a:t>Иногда сторонам нужно легализовать отношения, путем закрепления в решении суда, мы можем оказать такую помощь и вынести соответствующее решение,  сохранив принцип конфиденциальности.</a:t>
            </a:r>
            <a:br>
              <a:rPr lang="ru-RU" sz="1600" i="1" cap="none" spc="0" dirty="0" smtClean="0">
                <a:latin typeface="Candara" panose="020E0502030303020204" pitchFamily="34" charset="0"/>
              </a:rPr>
            </a:br>
            <a:r>
              <a:rPr lang="ru-RU" sz="1600" i="1" cap="none" spc="0" dirty="0">
                <a:latin typeface="Candara" panose="020E0502030303020204" pitchFamily="34" charset="0"/>
              </a:rPr>
              <a:t>	</a:t>
            </a:r>
            <a:r>
              <a:rPr lang="ru-RU" sz="1600" i="1" cap="none" spc="0" dirty="0" smtClean="0">
                <a:latin typeface="Candara" panose="020E0502030303020204" pitchFamily="34" charset="0"/>
              </a:rPr>
              <a:t>Данное решение не будет опубликовано, или передано третьим лицам.</a:t>
            </a:r>
            <a:br>
              <a:rPr lang="ru-RU" sz="1600" i="1" cap="none" spc="0" dirty="0" smtClean="0">
                <a:latin typeface="Candara" panose="020E0502030303020204" pitchFamily="34" charset="0"/>
              </a:rPr>
            </a:br>
            <a:r>
              <a:rPr lang="ru-RU" sz="1600" i="1" cap="none" spc="0" dirty="0">
                <a:latin typeface="Candara" panose="020E0502030303020204" pitchFamily="34" charset="0"/>
              </a:rPr>
              <a:t>	</a:t>
            </a:r>
            <a:r>
              <a:rPr lang="ru-RU" sz="1600" i="1" cap="none" spc="0" dirty="0" smtClean="0">
                <a:latin typeface="Candara" panose="020E0502030303020204" pitchFamily="34" charset="0"/>
              </a:rPr>
              <a:t>Отменить данное решение будет невозможно.</a:t>
            </a:r>
            <a:br>
              <a:rPr lang="ru-RU" sz="1600" i="1" cap="none" spc="0" dirty="0" smtClean="0">
                <a:latin typeface="Candara" panose="020E0502030303020204" pitchFamily="34" charset="0"/>
              </a:rPr>
            </a:br>
            <a:r>
              <a:rPr lang="ru-RU" sz="1600" i="1" cap="none" spc="0" dirty="0">
                <a:latin typeface="Candara" panose="020E0502030303020204" pitchFamily="34" charset="0"/>
              </a:rPr>
              <a:t>	</a:t>
            </a:r>
            <a:r>
              <a:rPr lang="ru-RU" sz="1600" i="1" cap="none" spc="0" dirty="0" smtClean="0">
                <a:latin typeface="Candara" panose="020E0502030303020204" pitchFamily="34" charset="0"/>
              </a:rPr>
              <a:t>Решение будет вынесено в максимально сжатые сроки.</a:t>
            </a:r>
            <a:endParaRPr lang="ru-RU" sz="1600" i="1" cap="none" spc="0" dirty="0">
              <a:latin typeface="Candara" panose="020E0502030303020204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184176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latin typeface="+mn-lt"/>
              </a:rPr>
              <a:t>Легализация отношений</a:t>
            </a:r>
            <a:endParaRPr lang="ru-RU" sz="1800" b="1" dirty="0"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70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1700808"/>
            <a:ext cx="6033864" cy="4464496"/>
          </a:xfrm>
        </p:spPr>
        <p:txBody>
          <a:bodyPr/>
          <a:lstStyle/>
          <a:p>
            <a:r>
              <a:rPr lang="ru-RU" sz="1400" i="1" cap="none" dirty="0">
                <a:latin typeface="Candara" panose="020E0502030303020204" pitchFamily="34" charset="0"/>
              </a:rPr>
              <a:t>	</a:t>
            </a:r>
            <a:r>
              <a:rPr lang="ru-RU" sz="1600" i="1" cap="none" dirty="0">
                <a:latin typeface="Candara" panose="020E0502030303020204" pitchFamily="34" charset="0"/>
              </a:rPr>
              <a:t>«Все споры, разногласия, требования, возникающие из данного договора или касающиеся его нарушения, прекращения, недействительности, подлежат окончательному разрешению в Арбитраже при ОЮЛ "Союз предпринимателей Казахстана"  в соответствии с его Регламентом»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184176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+mn-lt"/>
              </a:rPr>
              <a:t>Рекомендуемая АРБИТРАЖНАЯ </a:t>
            </a:r>
            <a:r>
              <a:rPr lang="ru-RU" sz="1800" b="1" dirty="0" smtClean="0">
                <a:latin typeface="+mn-lt"/>
              </a:rPr>
              <a:t>оговорка:</a:t>
            </a:r>
            <a:endParaRPr lang="ru-RU" sz="1800" b="1" dirty="0"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92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181</TotalTime>
  <Words>300</Words>
  <Application>Microsoft Office PowerPoint</Application>
  <PresentationFormat>Экран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Главная</vt:lpstr>
      <vt:lpstr>      Арбитраж  при ОЮЛ  «Союз предпринимателей Казахстана»</vt:lpstr>
      <vt:lpstr>ОЮЛ «Союз предпринимателей Казахстана» было создано в 2006г.  С основным видом деятельности разрешение споров посредством третейского суда (арбитража). С начала работы мы наработали большой опыт по эффективному и быстрому разрешению споров. Арбитраж при ОЮЛ «Союз предпринимателей Казахстана» является соучредителем и членом Арбитражной палаты Казахстана.  Наши арбитры участвуют в разработке нормативно-правовых актов касательно поддержки развития арбитражного разбирательства в Казахстане. Мы являемся лидирующим арбитражем, среди дислоцированных в г. Астана.  Настоящей презентацией мы предлагаем ознакомится с преимуществами, которые даёт оговорка на наш арбитраж.</vt:lpstr>
      <vt:lpstr>- Для ускорения рассмотрения споров и упрощения работы с должниками;  - Для уменьшения затрат связанных с ведением дел в государственных судах;  - Для узаконения некоторых правоотношений, когда спор решен, но требуется зафиксировать результат.</vt:lpstr>
      <vt:lpstr>Потому что мы практикуем быстрое рассмотрение споров, для сравнения приведем таблицу, с указанием сроков рассмотрения дел в государственном суде и нашем арбитраже: </vt:lpstr>
      <vt:lpstr>За счет снижения затрат на  время и пошлины: В нашем арбитраже предусмотрено понижение ставки арбитражных сборов, в зависимости от суммы иска, приведем сравнительный график затрат на государственную пошлину и арбитражного сбора:  по горизонтали сумма иска,  по вертикали сумма пошлины, в тенге</vt:lpstr>
      <vt:lpstr>          Законом  предусмотрена  возможность  отмены  решения  арбитража  в  случае  нарушении  процедуры рассмотрения  спора ,  однако  как  показывает  наша практика,  решения   Арбитража  при  ОЮЛ «Союз предпринимателей   Казахстана  практически  не  отменяются.         Решения  арбитража  обязательны к исполнению как на территории РК так и в 157 странах мира являющихся участниками Европейской конвенции о внешнеторговом арбитраже и Конвенция о признании и приведении в исполнение иностранных арбитражных решений (Нью-Йорк, 1958 год) (Нью-Йоркская конвенция).          На решение арбитража выносится исполнительный лист, который обязателен для исполнения.           Для того что бы не быть голословным , приведем статистику Верховного суда РК за первые 5 месяцев  2017г.:           За вынесением исполнительного листа на решения различных арбитражей г. Астана поступило 36 обращений, из них  рассмотрено 16, удовлетворено 13, при этом  обращений о вынесении исполнительного листа на решения Арбитража при ОЮЛ «Союз предпринимателей Казахстана» было 9 и все заявления были удовлетворены.            Понятно, что любое решение может быть отменено, но этого можно избежать, соблюдая порядок рассмотрения спора, чего мы и придерживаемся получая положительную статистку*.   * На момент издания презентации, по итогам 2016-2017г. у Арбитража при ОЮЛ «Союз предпринимателей Казахстана» не было: отмен решений, отказов в выдачи исполнительного листа или определений о наложении ареста.</vt:lpstr>
      <vt:lpstr> В арбитраже допускается наложение ареста на имущество ответчика, существует два варианта:   1. Арбитраж выносит определение об обеспечении иска, далее истец обращается в государственный суд, который легализует определение.  2. Можно напрямую обратится в государственный суд, который вынесет соответствующее определение минуя арбитраж.   И в первом и во втором случае, соответствующее определение выносится немедленно.</vt:lpstr>
      <vt:lpstr> Иногда сторонам нужно легализовать отношения, путем закрепления в решении суда, мы можем оказать такую помощь и вынести соответствующее решение,  сохранив принцип конфиденциальности.  Данное решение не будет опубликовано, или передано третьим лицам.  Отменить данное решение будет невозможно.  Решение будет вынесено в максимально сжатые сроки.</vt:lpstr>
      <vt:lpstr> «Все споры, разногласия, требования, возникающие из данного договора или касающиеся его нарушения, прекращения, недействительности, подлежат окончательному разрешению в Арбитраже при ОЮЛ "Союз предпринимателей Казахстана"  в соответствии с его Регламентом»</vt:lpstr>
      <vt:lpstr>Наши контакты:  010001, г. Астана, пр. Кабанбай батыра, дом 6/1, бизнес центр «Каскад», оф. 21/1 телефоны:  +7 (7172) 925 222,  925 558,  925 333 e-mail: union.main@gmail.com 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Арбитраж  при ОЮЛ  «Союз предпринимателей Казахстана»</dc:title>
  <dc:creator>Талгат</dc:creator>
  <cp:lastModifiedBy>Талгат</cp:lastModifiedBy>
  <cp:revision>17</cp:revision>
  <dcterms:created xsi:type="dcterms:W3CDTF">2017-10-21T06:01:32Z</dcterms:created>
  <dcterms:modified xsi:type="dcterms:W3CDTF">2017-12-11T08:54:44Z</dcterms:modified>
</cp:coreProperties>
</file>